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8F6D9"/>
    <a:srgbClr val="EDEBCF"/>
    <a:srgbClr val="D3F2D3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napVertSplitter="1">
    <p:restoredLeft sz="15620"/>
    <p:restoredTop sz="94660"/>
  </p:normalViewPr>
  <p:slideViewPr>
    <p:cSldViewPr>
      <p:cViewPr>
        <p:scale>
          <a:sx n="103" d="100"/>
          <a:sy n="103" d="100"/>
        </p:scale>
        <p:origin x="-96" y="-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8" d="100"/>
          <a:sy n="78" d="100"/>
        </p:scale>
        <p:origin x="-2312" y="-104"/>
      </p:cViewPr>
      <p:guideLst>
        <p:guide orient="horz" pos="2880"/>
        <p:guide pos="2160"/>
      </p:guideLst>
    </p:cSldViewPr>
  </p:notesViewPr>
  <p:gridSpacing cx="76200" cy="76200"/>
</p:viewPr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45"/>
      <c:rAngAx val="0"/>
      <c:perspective val="30"/>
    </c:view3D>
    <c:floor>
      <c:thickness val="0"/>
      <c:spPr>
        <a:solidFill>
          <a:schemeClr val="bg1">
            <a:lumMod val="85000"/>
          </a:schemeClr>
        </a:solidFill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8498920968212"/>
          <c:y val="0.0283860753835129"/>
          <c:w val="0.699763896179644"/>
          <c:h val="0.921287118521949"/>
        </c:manualLayout>
      </c:layout>
      <c:surface3DChart>
        <c:wireframe val="0"/>
        <c:ser>
          <c:idx val="0"/>
          <c:order val="0"/>
          <c:tx>
            <c:strRef>
              <c:f>data!$A$2</c:f>
              <c:strCache>
                <c:ptCount val="1"/>
                <c:pt idx="0">
                  <c:v>128m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data!$B$2:$M$2</c:f>
              <c:numCache>
                <c:formatCode>General</c:formatCode>
                <c:ptCount val="12"/>
                <c:pt idx="0">
                  <c:v>8350.0</c:v>
                </c:pt>
                <c:pt idx="1">
                  <c:v>4750.0</c:v>
                </c:pt>
                <c:pt idx="2">
                  <c:v>3096.0</c:v>
                </c:pt>
                <c:pt idx="3">
                  <c:v>2286.0</c:v>
                </c:pt>
                <c:pt idx="4">
                  <c:v>1817.0</c:v>
                </c:pt>
                <c:pt idx="5">
                  <c:v>1512.0</c:v>
                </c:pt>
                <c:pt idx="6">
                  <c:v>1293.0</c:v>
                </c:pt>
                <c:pt idx="7">
                  <c:v>1131.0</c:v>
                </c:pt>
                <c:pt idx="8">
                  <c:v>1055.0</c:v>
                </c:pt>
                <c:pt idx="9">
                  <c:v>995.0</c:v>
                </c:pt>
                <c:pt idx="10">
                  <c:v>945.0</c:v>
                </c:pt>
                <c:pt idx="11">
                  <c:v>900.0</c:v>
                </c:pt>
              </c:numCache>
            </c:numRef>
          </c:val>
        </c:ser>
        <c:ser>
          <c:idx val="1"/>
          <c:order val="1"/>
          <c:tx>
            <c:strRef>
              <c:f>data!$A$3</c:f>
              <c:strCache>
                <c:ptCount val="1"/>
                <c:pt idx="0">
                  <c:v>64m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data!$B$3:$M$3</c:f>
              <c:numCache>
                <c:formatCode>General</c:formatCode>
                <c:ptCount val="12"/>
                <c:pt idx="0">
                  <c:v>8352.0</c:v>
                </c:pt>
                <c:pt idx="1">
                  <c:v>4750.0</c:v>
                </c:pt>
                <c:pt idx="2">
                  <c:v>3092.0</c:v>
                </c:pt>
                <c:pt idx="3">
                  <c:v>2287.0</c:v>
                </c:pt>
                <c:pt idx="4">
                  <c:v>1816.0</c:v>
                </c:pt>
                <c:pt idx="5">
                  <c:v>1510.0</c:v>
                </c:pt>
                <c:pt idx="6">
                  <c:v>1291.0</c:v>
                </c:pt>
                <c:pt idx="7">
                  <c:v>1129.0</c:v>
                </c:pt>
                <c:pt idx="8">
                  <c:v>1051.0</c:v>
                </c:pt>
                <c:pt idx="9">
                  <c:v>989.0</c:v>
                </c:pt>
                <c:pt idx="10">
                  <c:v>938.0</c:v>
                </c:pt>
                <c:pt idx="11">
                  <c:v>894.0</c:v>
                </c:pt>
              </c:numCache>
            </c:numRef>
          </c:val>
        </c:ser>
        <c:ser>
          <c:idx val="2"/>
          <c:order val="2"/>
          <c:tx>
            <c:strRef>
              <c:f>data!$A$4</c:f>
              <c:strCache>
                <c:ptCount val="1"/>
                <c:pt idx="0">
                  <c:v>32m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data!$B$4:$M$4</c:f>
              <c:numCache>
                <c:formatCode>General</c:formatCode>
                <c:ptCount val="12"/>
                <c:pt idx="0">
                  <c:v>8406.0</c:v>
                </c:pt>
                <c:pt idx="1">
                  <c:v>4787.0</c:v>
                </c:pt>
                <c:pt idx="2">
                  <c:v>3098.0</c:v>
                </c:pt>
                <c:pt idx="3">
                  <c:v>2289.0</c:v>
                </c:pt>
                <c:pt idx="4">
                  <c:v>1823.0</c:v>
                </c:pt>
                <c:pt idx="5">
                  <c:v>1512.0</c:v>
                </c:pt>
                <c:pt idx="6">
                  <c:v>1295.0</c:v>
                </c:pt>
                <c:pt idx="7">
                  <c:v>1133.0</c:v>
                </c:pt>
                <c:pt idx="8">
                  <c:v>1052.0</c:v>
                </c:pt>
                <c:pt idx="9">
                  <c:v>989.0</c:v>
                </c:pt>
                <c:pt idx="10">
                  <c:v>938.0</c:v>
                </c:pt>
                <c:pt idx="11">
                  <c:v>892.0</c:v>
                </c:pt>
              </c:numCache>
            </c:numRef>
          </c:val>
        </c:ser>
        <c:ser>
          <c:idx val="3"/>
          <c:order val="3"/>
          <c:tx>
            <c:strRef>
              <c:f>data!$A$5</c:f>
              <c:strCache>
                <c:ptCount val="1"/>
                <c:pt idx="0">
                  <c:v>16m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data!$B$5:$M$5</c:f>
              <c:numCache>
                <c:formatCode>General</c:formatCode>
                <c:ptCount val="12"/>
                <c:pt idx="0">
                  <c:v>8556.0</c:v>
                </c:pt>
                <c:pt idx="1">
                  <c:v>4990.0</c:v>
                </c:pt>
                <c:pt idx="2">
                  <c:v>3204.0</c:v>
                </c:pt>
                <c:pt idx="3">
                  <c:v>2376.0</c:v>
                </c:pt>
                <c:pt idx="4">
                  <c:v>1891.0</c:v>
                </c:pt>
                <c:pt idx="5">
                  <c:v>1579.0</c:v>
                </c:pt>
                <c:pt idx="6">
                  <c:v>1356.0</c:v>
                </c:pt>
                <c:pt idx="7">
                  <c:v>1198.0</c:v>
                </c:pt>
                <c:pt idx="8">
                  <c:v>1127.0</c:v>
                </c:pt>
                <c:pt idx="9">
                  <c:v>1070.0</c:v>
                </c:pt>
                <c:pt idx="10">
                  <c:v>1028.0</c:v>
                </c:pt>
                <c:pt idx="11">
                  <c:v>994.0</c:v>
                </c:pt>
              </c:numCache>
            </c:numRef>
          </c:val>
        </c:ser>
        <c:ser>
          <c:idx val="4"/>
          <c:order val="4"/>
          <c:tx>
            <c:strRef>
              <c:f>data!$A$6</c:f>
              <c:strCache>
                <c:ptCount val="1"/>
                <c:pt idx="0">
                  <c:v>8m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data!$B$6:$M$6</c:f>
              <c:numCache>
                <c:formatCode>General</c:formatCode>
                <c:ptCount val="12"/>
                <c:pt idx="0">
                  <c:v>8998.0</c:v>
                </c:pt>
                <c:pt idx="1">
                  <c:v>5447.0</c:v>
                </c:pt>
                <c:pt idx="2">
                  <c:v>3570.0</c:v>
                </c:pt>
                <c:pt idx="3">
                  <c:v>2643.0</c:v>
                </c:pt>
                <c:pt idx="4">
                  <c:v>2104.0</c:v>
                </c:pt>
                <c:pt idx="5">
                  <c:v>1743.0</c:v>
                </c:pt>
                <c:pt idx="6">
                  <c:v>1477.0</c:v>
                </c:pt>
                <c:pt idx="7">
                  <c:v>1300.0</c:v>
                </c:pt>
                <c:pt idx="8">
                  <c:v>1217.0</c:v>
                </c:pt>
                <c:pt idx="9">
                  <c:v>1158.0</c:v>
                </c:pt>
                <c:pt idx="10">
                  <c:v>1128.0</c:v>
                </c:pt>
                <c:pt idx="11">
                  <c:v>1096.0</c:v>
                </c:pt>
              </c:numCache>
            </c:numRef>
          </c:val>
        </c:ser>
        <c:ser>
          <c:idx val="5"/>
          <c:order val="5"/>
          <c:tx>
            <c:strRef>
              <c:f>data!$A$7</c:f>
              <c:strCache>
                <c:ptCount val="1"/>
                <c:pt idx="0">
                  <c:v>4m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data!$B$7:$M$7</c:f>
              <c:numCache>
                <c:formatCode>General</c:formatCode>
                <c:ptCount val="12"/>
                <c:pt idx="0">
                  <c:v>11494.0</c:v>
                </c:pt>
                <c:pt idx="1">
                  <c:v>7921.0</c:v>
                </c:pt>
                <c:pt idx="2">
                  <c:v>5664.0</c:v>
                </c:pt>
                <c:pt idx="3">
                  <c:v>4319.0</c:v>
                </c:pt>
                <c:pt idx="4">
                  <c:v>3524.0</c:v>
                </c:pt>
                <c:pt idx="5">
                  <c:v>2991.0</c:v>
                </c:pt>
                <c:pt idx="6">
                  <c:v>2592.0</c:v>
                </c:pt>
                <c:pt idx="7">
                  <c:v>2298.0</c:v>
                </c:pt>
                <c:pt idx="8">
                  <c:v>2208.0</c:v>
                </c:pt>
                <c:pt idx="9">
                  <c:v>2148.0</c:v>
                </c:pt>
                <c:pt idx="10">
                  <c:v>2117.0</c:v>
                </c:pt>
                <c:pt idx="11">
                  <c:v>2077.0</c:v>
                </c:pt>
              </c:numCache>
            </c:numRef>
          </c:val>
        </c:ser>
        <c:ser>
          <c:idx val="6"/>
          <c:order val="6"/>
          <c:tx>
            <c:strRef>
              <c:f>data!$A$8</c:f>
              <c:strCache>
                <c:ptCount val="1"/>
                <c:pt idx="0">
                  <c:v>2m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data!$B$8:$M$8</c:f>
              <c:numCache>
                <c:formatCode>General</c:formatCode>
                <c:ptCount val="12"/>
                <c:pt idx="0">
                  <c:v>12297.0</c:v>
                </c:pt>
                <c:pt idx="1">
                  <c:v>8417.0</c:v>
                </c:pt>
                <c:pt idx="2">
                  <c:v>5940.0</c:v>
                </c:pt>
                <c:pt idx="3">
                  <c:v>4573.0</c:v>
                </c:pt>
                <c:pt idx="4">
                  <c:v>3734.0</c:v>
                </c:pt>
                <c:pt idx="5">
                  <c:v>3174.0</c:v>
                </c:pt>
                <c:pt idx="6">
                  <c:v>2763.0</c:v>
                </c:pt>
                <c:pt idx="7">
                  <c:v>2446.0</c:v>
                </c:pt>
                <c:pt idx="8">
                  <c:v>2349.0</c:v>
                </c:pt>
                <c:pt idx="9">
                  <c:v>2272.0</c:v>
                </c:pt>
                <c:pt idx="10">
                  <c:v>2213.0</c:v>
                </c:pt>
                <c:pt idx="11">
                  <c:v>2160.0</c:v>
                </c:pt>
              </c:numCache>
            </c:numRef>
          </c:val>
        </c:ser>
        <c:ser>
          <c:idx val="7"/>
          <c:order val="7"/>
          <c:tx>
            <c:strRef>
              <c:f>data!$A$9</c:f>
              <c:strCache>
                <c:ptCount val="1"/>
                <c:pt idx="0">
                  <c:v>1024k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data!$B$9:$M$9</c:f>
              <c:numCache>
                <c:formatCode>General</c:formatCode>
                <c:ptCount val="12"/>
                <c:pt idx="0">
                  <c:v>12422.0</c:v>
                </c:pt>
                <c:pt idx="1">
                  <c:v>8398.0</c:v>
                </c:pt>
                <c:pt idx="2">
                  <c:v>5971.0</c:v>
                </c:pt>
                <c:pt idx="3">
                  <c:v>4569.0</c:v>
                </c:pt>
                <c:pt idx="4">
                  <c:v>3740.0</c:v>
                </c:pt>
                <c:pt idx="5">
                  <c:v>3172.0</c:v>
                </c:pt>
                <c:pt idx="6">
                  <c:v>2756.0</c:v>
                </c:pt>
                <c:pt idx="7">
                  <c:v>2446.0</c:v>
                </c:pt>
                <c:pt idx="8">
                  <c:v>2351.0</c:v>
                </c:pt>
                <c:pt idx="9">
                  <c:v>2271.0</c:v>
                </c:pt>
                <c:pt idx="10">
                  <c:v>2209.0</c:v>
                </c:pt>
                <c:pt idx="11">
                  <c:v>2162.0</c:v>
                </c:pt>
              </c:numCache>
            </c:numRef>
          </c:val>
        </c:ser>
        <c:ser>
          <c:idx val="8"/>
          <c:order val="8"/>
          <c:tx>
            <c:strRef>
              <c:f>data!$A$10</c:f>
              <c:strCache>
                <c:ptCount val="1"/>
                <c:pt idx="0">
                  <c:v>512k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data!$B$10:$M$10</c:f>
              <c:numCache>
                <c:formatCode>General</c:formatCode>
                <c:ptCount val="12"/>
                <c:pt idx="0">
                  <c:v>12432.0</c:v>
                </c:pt>
                <c:pt idx="1">
                  <c:v>8472.0</c:v>
                </c:pt>
                <c:pt idx="2">
                  <c:v>5950.0</c:v>
                </c:pt>
                <c:pt idx="3">
                  <c:v>4573.0</c:v>
                </c:pt>
                <c:pt idx="4">
                  <c:v>3726.0</c:v>
                </c:pt>
                <c:pt idx="5">
                  <c:v>3165.0</c:v>
                </c:pt>
                <c:pt idx="6">
                  <c:v>2758.0</c:v>
                </c:pt>
                <c:pt idx="7">
                  <c:v>2447.0</c:v>
                </c:pt>
                <c:pt idx="8">
                  <c:v>2341.0</c:v>
                </c:pt>
                <c:pt idx="9">
                  <c:v>2267.0</c:v>
                </c:pt>
                <c:pt idx="10">
                  <c:v>2210.0</c:v>
                </c:pt>
                <c:pt idx="11">
                  <c:v>2162.0</c:v>
                </c:pt>
              </c:numCache>
            </c:numRef>
          </c:val>
        </c:ser>
        <c:ser>
          <c:idx val="9"/>
          <c:order val="9"/>
          <c:tx>
            <c:strRef>
              <c:f>data!$A$11</c:f>
              <c:strCache>
                <c:ptCount val="1"/>
                <c:pt idx="0">
                  <c:v>256k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data!$B$11:$M$11</c:f>
              <c:numCache>
                <c:formatCode>General</c:formatCode>
                <c:ptCount val="12"/>
                <c:pt idx="0">
                  <c:v>12564.0</c:v>
                </c:pt>
                <c:pt idx="1">
                  <c:v>10037.0</c:v>
                </c:pt>
                <c:pt idx="2">
                  <c:v>8679.0</c:v>
                </c:pt>
                <c:pt idx="3">
                  <c:v>7175.0</c:v>
                </c:pt>
                <c:pt idx="4">
                  <c:v>5915.0</c:v>
                </c:pt>
                <c:pt idx="5">
                  <c:v>5022.0</c:v>
                </c:pt>
                <c:pt idx="6">
                  <c:v>4345.0</c:v>
                </c:pt>
                <c:pt idx="7">
                  <c:v>3856.0</c:v>
                </c:pt>
                <c:pt idx="8">
                  <c:v>3895.0</c:v>
                </c:pt>
                <c:pt idx="9">
                  <c:v>3981.0</c:v>
                </c:pt>
                <c:pt idx="10">
                  <c:v>4001.0</c:v>
                </c:pt>
                <c:pt idx="11">
                  <c:v>4404.0</c:v>
                </c:pt>
              </c:numCache>
            </c:numRef>
          </c:val>
        </c:ser>
        <c:ser>
          <c:idx val="10"/>
          <c:order val="10"/>
          <c:tx>
            <c:strRef>
              <c:f>data!$A$12</c:f>
              <c:strCache>
                <c:ptCount val="1"/>
                <c:pt idx="0">
                  <c:v>128k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data!$B$12:$M$12</c:f>
              <c:numCache>
                <c:formatCode>General</c:formatCode>
                <c:ptCount val="12"/>
                <c:pt idx="0">
                  <c:v>12711.0</c:v>
                </c:pt>
                <c:pt idx="1">
                  <c:v>10750.0</c:v>
                </c:pt>
                <c:pt idx="2">
                  <c:v>10271.0</c:v>
                </c:pt>
                <c:pt idx="3">
                  <c:v>8649.0</c:v>
                </c:pt>
                <c:pt idx="4">
                  <c:v>7525.0</c:v>
                </c:pt>
                <c:pt idx="5">
                  <c:v>6374.0</c:v>
                </c:pt>
                <c:pt idx="6">
                  <c:v>5482.0</c:v>
                </c:pt>
                <c:pt idx="7">
                  <c:v>4854.0</c:v>
                </c:pt>
                <c:pt idx="8">
                  <c:v>4901.0</c:v>
                </c:pt>
                <c:pt idx="9">
                  <c:v>4933.0</c:v>
                </c:pt>
                <c:pt idx="10">
                  <c:v>4917.0</c:v>
                </c:pt>
                <c:pt idx="11">
                  <c:v>4924.0</c:v>
                </c:pt>
              </c:numCache>
            </c:numRef>
          </c:val>
        </c:ser>
        <c:ser>
          <c:idx val="11"/>
          <c:order val="11"/>
          <c:tx>
            <c:strRef>
              <c:f>data!$A$13</c:f>
              <c:strCache>
                <c:ptCount val="1"/>
                <c:pt idx="0">
                  <c:v>64k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data!$B$13:$M$13</c:f>
              <c:numCache>
                <c:formatCode>General</c:formatCode>
                <c:ptCount val="12"/>
                <c:pt idx="0">
                  <c:v>12687.0</c:v>
                </c:pt>
                <c:pt idx="1">
                  <c:v>10689.0</c:v>
                </c:pt>
                <c:pt idx="2">
                  <c:v>10208.0</c:v>
                </c:pt>
                <c:pt idx="3">
                  <c:v>8768.0</c:v>
                </c:pt>
                <c:pt idx="4">
                  <c:v>7570.0</c:v>
                </c:pt>
                <c:pt idx="5">
                  <c:v>6352.0</c:v>
                </c:pt>
                <c:pt idx="6">
                  <c:v>5460.0</c:v>
                </c:pt>
                <c:pt idx="7">
                  <c:v>4830.0</c:v>
                </c:pt>
                <c:pt idx="8">
                  <c:v>4885.0</c:v>
                </c:pt>
                <c:pt idx="9">
                  <c:v>4885.0</c:v>
                </c:pt>
                <c:pt idx="10">
                  <c:v>4823.0</c:v>
                </c:pt>
                <c:pt idx="11">
                  <c:v>4868.0</c:v>
                </c:pt>
              </c:numCache>
            </c:numRef>
          </c:val>
        </c:ser>
        <c:ser>
          <c:idx val="12"/>
          <c:order val="12"/>
          <c:tx>
            <c:strRef>
              <c:f>data!$A$14</c:f>
              <c:strCache>
                <c:ptCount val="1"/>
                <c:pt idx="0">
                  <c:v>32k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data!$B$14:$M$14</c:f>
              <c:numCache>
                <c:formatCode>General</c:formatCode>
                <c:ptCount val="12"/>
                <c:pt idx="0">
                  <c:v>14101.0</c:v>
                </c:pt>
                <c:pt idx="1">
                  <c:v>13686.0</c:v>
                </c:pt>
                <c:pt idx="2">
                  <c:v>13524.0</c:v>
                </c:pt>
                <c:pt idx="3">
                  <c:v>13092.0</c:v>
                </c:pt>
                <c:pt idx="4">
                  <c:v>13144.0</c:v>
                </c:pt>
                <c:pt idx="5">
                  <c:v>12771.0</c:v>
                </c:pt>
                <c:pt idx="6">
                  <c:v>12783.0</c:v>
                </c:pt>
                <c:pt idx="7">
                  <c:v>12466.0</c:v>
                </c:pt>
                <c:pt idx="8">
                  <c:v>12230.0</c:v>
                </c:pt>
                <c:pt idx="9">
                  <c:v>12716.0</c:v>
                </c:pt>
                <c:pt idx="10">
                  <c:v>12238.0</c:v>
                </c:pt>
                <c:pt idx="11">
                  <c:v>12409.0</c:v>
                </c:pt>
              </c:numCache>
            </c:numRef>
          </c:val>
        </c:ser>
        <c:ser>
          <c:idx val="13"/>
          <c:order val="13"/>
          <c:tx>
            <c:strRef>
              <c:f>data!$A$15</c:f>
              <c:strCache>
                <c:ptCount val="1"/>
                <c:pt idx="0">
                  <c:v>16k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data!$B$15:$M$15</c:f>
              <c:numCache>
                <c:formatCode>General</c:formatCode>
                <c:ptCount val="12"/>
                <c:pt idx="0">
                  <c:v>13958.0</c:v>
                </c:pt>
                <c:pt idx="1">
                  <c:v>13986.0</c:v>
                </c:pt>
                <c:pt idx="2">
                  <c:v>13366.0</c:v>
                </c:pt>
                <c:pt idx="3">
                  <c:v>13033.0</c:v>
                </c:pt>
                <c:pt idx="4">
                  <c:v>12835.0</c:v>
                </c:pt>
                <c:pt idx="5">
                  <c:v>12409.0</c:v>
                </c:pt>
                <c:pt idx="6">
                  <c:v>11784.0</c:v>
                </c:pt>
                <c:pt idx="7">
                  <c:v>10833.0</c:v>
                </c:pt>
                <c:pt idx="8">
                  <c:v>10414.0</c:v>
                </c:pt>
                <c:pt idx="9">
                  <c:v>11543.0</c:v>
                </c:pt>
                <c:pt idx="10">
                  <c:v>10857.0</c:v>
                </c:pt>
                <c:pt idx="11">
                  <c:v>10129.0</c:v>
                </c:pt>
              </c:numCache>
            </c:numRef>
          </c:val>
        </c:ser>
        <c:bandFmts/>
        <c:axId val="-2123527512"/>
        <c:axId val="-2123556824"/>
        <c:axId val="-2123569992"/>
      </c:surface3DChart>
      <c:catAx>
        <c:axId val="-21235275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Stride (x8 bytes)</a:t>
                </a:r>
              </a:p>
            </c:rich>
          </c:tx>
          <c:layout>
            <c:manualLayout>
              <c:xMode val="edge"/>
              <c:yMode val="edge"/>
              <c:x val="0.136577707090151"/>
              <c:y val="0.849094052644392"/>
            </c:manualLayout>
          </c:layout>
          <c:overlay val="0"/>
        </c:title>
        <c:majorTickMark val="out"/>
        <c:minorTickMark val="none"/>
        <c:tickLblPos val="nextTo"/>
        <c:txPr>
          <a:bodyPr rot="0" vert="horz" anchor="b" anchorCtr="1"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-2123556824"/>
        <c:crosses val="autoZero"/>
        <c:auto val="1"/>
        <c:lblAlgn val="ctr"/>
        <c:lblOffset val="100"/>
        <c:noMultiLvlLbl val="0"/>
      </c:catAx>
      <c:valAx>
        <c:axId val="-2123556824"/>
        <c:scaling>
          <c:orientation val="minMax"/>
          <c:max val="17000.0"/>
          <c:min val="0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Read throughput (MB/s)</a:t>
                </a:r>
              </a:p>
              <a:p>
                <a:pPr>
                  <a:defRPr sz="1200">
                    <a:latin typeface="Arial"/>
                  </a:defRPr>
                </a:pPr>
                <a:endParaRPr lang="en-US" sz="1200">
                  <a:latin typeface="Arial"/>
                </a:endParaRPr>
              </a:p>
            </c:rich>
          </c:tx>
          <c:layout>
            <c:manualLayout>
              <c:xMode val="edge"/>
              <c:yMode val="edge"/>
              <c:x val="0.0294270509024441"/>
              <c:y val="0.26170156211100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-2123527512"/>
        <c:crosses val="autoZero"/>
        <c:crossBetween val="midCat"/>
        <c:majorUnit val="2000.0"/>
        <c:minorUnit val="500.0"/>
      </c:valAx>
      <c:serAx>
        <c:axId val="-2123569992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Size (bytes)</a:t>
                </a:r>
              </a:p>
            </c:rich>
          </c:tx>
          <c:layout>
            <c:manualLayout>
              <c:xMode val="edge"/>
              <c:yMode val="edge"/>
              <c:x val="0.644972761738116"/>
              <c:y val="0.855644760091263"/>
            </c:manualLayout>
          </c:layout>
          <c:overlay val="0"/>
        </c:title>
        <c:majorTickMark val="out"/>
        <c:minorTickMark val="none"/>
        <c:tickLblPos val="nextTo"/>
        <c:txPr>
          <a:bodyPr rot="0" vert="horz" lIns="2">
            <a:spAutoFit/>
          </a:bodyPr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-2123556824"/>
        <c:crosses val="autoZero"/>
        <c:tickLblSkip val="2"/>
        <c:tickMarkSkip val="1"/>
      </c:serAx>
    </c:plotArea>
    <c:plotVisOnly val="1"/>
    <c:dispBlanksAs val="zero"/>
    <c:showDLblsOverMax val="0"/>
  </c:chart>
  <c:spPr>
    <a:ln w="9525">
      <a:noFill/>
    </a:ln>
  </c:spPr>
  <c:externalData r:id="rId2">
    <c:autoUpdate val="0"/>
  </c:externalData>
</c:chartSpace>
</file>

<file path=docProps/app.xml><?xml version="1.0" encoding="utf-8"?>
<Properties xmlns="http://schemas.openxmlformats.org/officeDocument/2006/extended-properties" xmlns:vt="http://schemas.openxmlformats.org/officeDocument/2006/docPropsVTypes">
  <TotalTime>3655</TotalTime>
  <Pages>0</Pages>
  <Words>2638</Words>
  <Characters>0</Characters>
  <Application>Microsoft Macintosh PowerPoint</Application>
  <PresentationFormat>On-screen Show (4:3)</PresentationFormat>
  <Lines>0</Lines>
  <Paragraphs>495</Paragraphs>
  <Slides>39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39</vt:i4>
      </vt:variant>
    </vt:vector>
  </HeadingPairs>
  <TitlesOfParts>
    <vt:vector size="42" baseType="lpstr">
      <vt:lpstr>Title Slide</vt:lpstr>
      <vt:lpstr>Title and Content</vt:lpstr>
      <vt:lpstr>Title Only</vt:lpstr>
      <vt:lpstr>PowerPoint Presentation</vt:lpstr>
      <vt:lpstr>Overview</vt:lpstr>
      <vt:lpstr>Course Theme: Abstraction Is Good But Don’t Forget Reality</vt:lpstr>
      <vt:lpstr>Great Reality #1:  Ints are not Integers, Floats are not Reals</vt:lpstr>
      <vt:lpstr>Computer Arithmetic</vt:lpstr>
      <vt:lpstr>Great Reality #2:  You’ve Got to Know Assembly</vt:lpstr>
      <vt:lpstr>Great Reality #3: Memory Matters Random Access Memory Is an Unphysical Abstraction</vt:lpstr>
      <vt:lpstr>Memory Referencing Bug Example</vt:lpstr>
      <vt:lpstr>Memory Referencing Bug Example</vt:lpstr>
      <vt:lpstr>Memory Referencing Errors</vt:lpstr>
      <vt:lpstr>Great Reality #4: There’s more to performance than asymptotic complexity </vt:lpstr>
      <vt:lpstr>Memory System Performance Example</vt:lpstr>
      <vt:lpstr>Why The Performance Differs</vt:lpstr>
      <vt:lpstr>Great Reality #5: Computers do more than execute programs</vt:lpstr>
      <vt:lpstr>Course Perspective</vt:lpstr>
      <vt:lpstr>Course Perspective (Cont.)</vt:lpstr>
      <vt:lpstr>Role within CS/ECE Curriculum</vt:lpstr>
      <vt:lpstr>Instructors</vt:lpstr>
      <vt:lpstr>Cheating: Description</vt:lpstr>
      <vt:lpstr>Cheating: Consequences</vt:lpstr>
      <vt:lpstr>Textbooks</vt:lpstr>
      <vt:lpstr>Course Components</vt:lpstr>
      <vt:lpstr>Getting Help </vt:lpstr>
      <vt:lpstr>Getting Help </vt:lpstr>
      <vt:lpstr>Policies: Labs And Exams</vt:lpstr>
      <vt:lpstr>Facilities</vt:lpstr>
      <vt:lpstr>Timeliness</vt:lpstr>
      <vt:lpstr>Other Rules of the Lecture Hall</vt:lpstr>
      <vt:lpstr>Policies: Grading</vt:lpstr>
      <vt:lpstr>Programs and Data</vt:lpstr>
      <vt:lpstr>The Memory Hierarchy</vt:lpstr>
      <vt:lpstr>Exceptional  Control Flow</vt:lpstr>
      <vt:lpstr> Virtual Memory</vt:lpstr>
      <vt:lpstr> Networking, and Concurrency</vt:lpstr>
      <vt:lpstr>Lab Rationale </vt:lpstr>
      <vt:lpstr> Autolab (https://autolab.cs.cmu.edu)</vt:lpstr>
      <vt:lpstr> Autolab accounts</vt:lpstr>
      <vt:lpstr> Waitlist questions</vt:lpstr>
      <vt:lpstr>Welcome and Enjoy!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Systems 15-213/18-243, spring 2009 1st Lecture, Jan. 12th</dc:title>
  <dc:creator>Markus Pueschel</dc:creator>
  <dc:description>Redesign of slides created by Randal E. Bryant and David R. O'Hallaron</dc:description>
  <cp:lastModifiedBy>Randy Bryant</cp:lastModifiedBy>
  <cp:revision>93</cp:revision>
  <cp:lastPrinted>2011-08-30T03:47:10Z</cp:lastPrinted>
  <dcterms:created xsi:type="dcterms:W3CDTF">2012-08-28T17:04:18Z</dcterms:created>
  <dcterms:modified xsi:type="dcterms:W3CDTF">2015-08-23T23:03:59Z</dcterms:modified>
</cp:coreProperties>
</file>